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74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800D1-EF39-41D6-8973-3ABDF2AD5EF7}" type="datetimeFigureOut">
              <a:rPr lang="en-US" smtClean="0"/>
              <a:pPr/>
              <a:t>3/15/2025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2144E-ECBB-4200-B37D-17B5E5B6D0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/>
          <p:cNvCxnSpPr>
            <a:stCxn id="25" idx="4"/>
          </p:cNvCxnSpPr>
          <p:nvPr/>
        </p:nvCxnSpPr>
        <p:spPr>
          <a:xfrm rot="16200000" flipH="1">
            <a:off x="2247900" y="3848100"/>
            <a:ext cx="5029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457200" y="8382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3124200"/>
            <a:ext cx="2438400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Vetting Committee</a:t>
            </a:r>
          </a:p>
          <a:p>
            <a:r>
              <a:rPr lang="en-US" sz="1400" b="1" dirty="0" smtClean="0"/>
              <a:t>            </a:t>
            </a:r>
            <a:r>
              <a:rPr lang="en-US" sz="1400" dirty="0" smtClean="0"/>
              <a:t>Aaron Lucey Chair</a:t>
            </a:r>
          </a:p>
          <a:p>
            <a:r>
              <a:rPr lang="en-US" sz="1400" dirty="0" smtClean="0"/>
              <a:t>       Jill Johnson  Pam Banks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267200"/>
            <a:ext cx="2446247" cy="1046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Education and Planning</a:t>
            </a:r>
            <a:endParaRPr lang="en-US" sz="1600" dirty="0" smtClean="0"/>
          </a:p>
          <a:p>
            <a:r>
              <a:rPr lang="en-US" dirty="0" smtClean="0"/>
              <a:t>     </a:t>
            </a:r>
            <a:r>
              <a:rPr lang="en-US" sz="1400" dirty="0" smtClean="0"/>
              <a:t>        Alexe Kulikov </a:t>
            </a:r>
          </a:p>
          <a:p>
            <a:r>
              <a:rPr lang="en-US" sz="1400" i="1" dirty="0" smtClean="0"/>
              <a:t>   </a:t>
            </a:r>
            <a:r>
              <a:rPr lang="en-US" sz="1400" i="1" u="sng" dirty="0" smtClean="0"/>
              <a:t>American Way Homeschool</a:t>
            </a:r>
          </a:p>
          <a:p>
            <a:r>
              <a:rPr lang="en-US" sz="1400" dirty="0" smtClean="0"/>
              <a:t>  Niki Shkurtaj   Jennifer </a:t>
            </a:r>
            <a:r>
              <a:rPr lang="en-US" sz="1400" dirty="0" smtClean="0"/>
              <a:t>Phillips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86200" y="5867400"/>
            <a:ext cx="183543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Marshal At  Arms</a:t>
            </a:r>
          </a:p>
          <a:p>
            <a:r>
              <a:rPr lang="en-US" dirty="0" smtClean="0"/>
              <a:t>   Ross </a:t>
            </a:r>
            <a:r>
              <a:rPr lang="en-US" dirty="0" smtClean="0"/>
              <a:t>Cirincione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77000" y="5867400"/>
            <a:ext cx="233891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400" b="1" dirty="0" smtClean="0"/>
              <a:t>Outreach / Events/ Website</a:t>
            </a:r>
            <a:endParaRPr lang="en-US" sz="1400" dirty="0" smtClean="0"/>
          </a:p>
          <a:p>
            <a:r>
              <a:rPr lang="en-US" dirty="0" smtClean="0"/>
              <a:t>       Denise Mraz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1676400"/>
            <a:ext cx="2261581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Elections Committee</a:t>
            </a:r>
            <a:endParaRPr lang="en-US" dirty="0" smtClean="0"/>
          </a:p>
          <a:p>
            <a:r>
              <a:rPr lang="en-US" dirty="0" smtClean="0"/>
              <a:t>          Katia Lucey </a:t>
            </a:r>
          </a:p>
          <a:p>
            <a:r>
              <a:rPr lang="en-US" dirty="0"/>
              <a:t> </a:t>
            </a:r>
            <a:r>
              <a:rPr lang="en-US" dirty="0" smtClean="0"/>
              <a:t>Fa’aana  Guild - Chair </a:t>
            </a:r>
          </a:p>
          <a:p>
            <a:r>
              <a:rPr lang="en-US" dirty="0" smtClean="0"/>
              <a:t>       Carolyn St John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429000" y="5105400"/>
            <a:ext cx="27432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        </a:t>
            </a:r>
            <a:r>
              <a:rPr lang="en-US" sz="1400" b="1" dirty="0" smtClean="0"/>
              <a:t>Ombudsman</a:t>
            </a:r>
            <a:endParaRPr lang="en-US" sz="1400" dirty="0" smtClean="0"/>
          </a:p>
          <a:p>
            <a:r>
              <a:rPr lang="en-US" sz="1400" dirty="0" smtClean="0"/>
              <a:t>   Scott Johnson Pauline White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505200" y="4343400"/>
            <a:ext cx="25146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b="1" dirty="0" smtClean="0"/>
              <a:t>          </a:t>
            </a:r>
            <a:r>
              <a:rPr lang="en-US" sz="1200" b="1" dirty="0" smtClean="0"/>
              <a:t>Treasurer –County</a:t>
            </a:r>
          </a:p>
          <a:p>
            <a:r>
              <a:rPr lang="en-US" dirty="0" smtClean="0"/>
              <a:t>  </a:t>
            </a:r>
            <a:r>
              <a:rPr lang="en-US" sz="1100" dirty="0" smtClean="0"/>
              <a:t>Michelle </a:t>
            </a:r>
            <a:r>
              <a:rPr lang="en-US" sz="1100" dirty="0" smtClean="0"/>
              <a:t>Schmidt        </a:t>
            </a:r>
            <a:r>
              <a:rPr lang="en-US" sz="1100" dirty="0" smtClean="0"/>
              <a:t>Terri </a:t>
            </a:r>
            <a:r>
              <a:rPr lang="en-US" sz="1100" dirty="0" err="1" smtClean="0"/>
              <a:t>Stansberry</a:t>
            </a:r>
            <a:r>
              <a:rPr lang="en-US" sz="1100" dirty="0" smtClean="0"/>
              <a:t> </a:t>
            </a:r>
            <a:endParaRPr lang="en-US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3657600" y="1447800"/>
            <a:ext cx="219932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 Chairman Pro Tem </a:t>
            </a:r>
            <a:endParaRPr lang="en-US" dirty="0" smtClean="0"/>
          </a:p>
          <a:p>
            <a:r>
              <a:rPr lang="en-US" dirty="0" smtClean="0"/>
              <a:t>        Aaron Lucey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77000" y="2209800"/>
            <a:ext cx="2152641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     Secretary</a:t>
            </a:r>
          </a:p>
          <a:p>
            <a:r>
              <a:rPr lang="en-US" b="1" dirty="0" smtClean="0"/>
              <a:t>   Record Keeping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Open Project</a:t>
            </a:r>
          </a:p>
          <a:p>
            <a:r>
              <a:rPr lang="en-US" dirty="0" smtClean="0"/>
              <a:t>     Fitu Robertson </a:t>
            </a:r>
          </a:p>
          <a:p>
            <a:r>
              <a:rPr lang="en-US" dirty="0" smtClean="0"/>
              <a:t>    Carolyn St John     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24600" y="1371600"/>
            <a:ext cx="232659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 County Coordinator </a:t>
            </a:r>
            <a:endParaRPr lang="en-US" dirty="0" smtClean="0"/>
          </a:p>
          <a:p>
            <a:r>
              <a:rPr lang="en-US" dirty="0" smtClean="0"/>
              <a:t>       Rockie Roper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553200" y="3810000"/>
            <a:ext cx="197272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IT/Infrastructure </a:t>
            </a:r>
            <a:endParaRPr lang="en-US" dirty="0" smtClean="0"/>
          </a:p>
          <a:p>
            <a:r>
              <a:rPr lang="en-US" dirty="0" smtClean="0"/>
              <a:t>      Rockie Roper</a:t>
            </a:r>
          </a:p>
          <a:p>
            <a:r>
              <a:rPr lang="en-US" dirty="0" smtClean="0"/>
              <a:t>    James  Hu -  AI</a:t>
            </a:r>
          </a:p>
          <a:p>
            <a:r>
              <a:rPr lang="en-US" dirty="0" smtClean="0"/>
              <a:t>    Radio-</a:t>
            </a:r>
            <a:r>
              <a:rPr lang="en-US" dirty="0" err="1" smtClean="0"/>
              <a:t>R.Roper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629400" y="5105400"/>
            <a:ext cx="18359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Reg Z / Process  </a:t>
            </a:r>
            <a:endParaRPr lang="en-US" dirty="0" smtClean="0"/>
          </a:p>
          <a:p>
            <a:r>
              <a:rPr lang="en-US" dirty="0" smtClean="0"/>
              <a:t>     Max Taylor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8600" y="5486400"/>
            <a:ext cx="2623923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Banking</a:t>
            </a:r>
            <a:endParaRPr lang="en-US" sz="1600" dirty="0" smtClean="0"/>
          </a:p>
          <a:p>
            <a:r>
              <a:rPr lang="en-US" sz="1400" dirty="0" smtClean="0"/>
              <a:t>Jennifer  Walton    Venise  Shazier</a:t>
            </a:r>
          </a:p>
          <a:p>
            <a:r>
              <a:rPr lang="en-US" sz="1400" dirty="0" smtClean="0"/>
              <a:t>  Chet  Kelsey          John  Eatman</a:t>
            </a:r>
          </a:p>
          <a:p>
            <a:r>
              <a:rPr lang="en-US" sz="1400" dirty="0" smtClean="0"/>
              <a:t> Jabari Fletcher          Jonda Ross</a:t>
            </a:r>
          </a:p>
          <a:p>
            <a:r>
              <a:rPr lang="en-US" sz="1400" dirty="0" smtClean="0"/>
              <a:t>        Catherine  Villadelgado     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352800" y="2272863"/>
            <a:ext cx="2819400" cy="6924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          Recording Secretary</a:t>
            </a:r>
          </a:p>
          <a:p>
            <a:r>
              <a:rPr lang="en-US" sz="1400" b="1" dirty="0" smtClean="0"/>
              <a:t>       </a:t>
            </a:r>
            <a:r>
              <a:rPr lang="en-US" sz="1400" b="1" dirty="0" smtClean="0"/>
              <a:t>        </a:t>
            </a:r>
            <a:r>
              <a:rPr lang="en-US" sz="900" dirty="0" smtClean="0"/>
              <a:t>Aaron Lucey    Katia Lucey</a:t>
            </a:r>
          </a:p>
          <a:p>
            <a:r>
              <a:rPr lang="en-US" sz="900" dirty="0" smtClean="0"/>
              <a:t>         Lora Kelsey </a:t>
            </a:r>
            <a:r>
              <a:rPr lang="en-US" sz="900" dirty="0" smtClean="0"/>
              <a:t>   </a:t>
            </a:r>
            <a:r>
              <a:rPr lang="en-US" sz="900" dirty="0" smtClean="0"/>
              <a:t>Ray </a:t>
            </a:r>
            <a:r>
              <a:rPr lang="en-US" sz="900" dirty="0" smtClean="0"/>
              <a:t>Brown    Derrick Rodgers</a:t>
            </a:r>
            <a:endParaRPr lang="en-US" sz="900" dirty="0"/>
          </a:p>
        </p:txBody>
      </p:sp>
      <p:sp>
        <p:nvSpPr>
          <p:cNvPr id="21" name="TextBox 20"/>
          <p:cNvSpPr txBox="1"/>
          <p:nvPr/>
        </p:nvSpPr>
        <p:spPr>
          <a:xfrm>
            <a:off x="2667000" y="304800"/>
            <a:ext cx="4093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Regular  Assembly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1000" y="6858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</a:t>
            </a:r>
            <a:r>
              <a:rPr lang="en-US" sz="900" dirty="0" smtClean="0"/>
              <a:t>15, </a:t>
            </a:r>
            <a:r>
              <a:rPr lang="en-US" sz="900" dirty="0" smtClean="0"/>
              <a:t>2025</a:t>
            </a:r>
            <a:endParaRPr lang="en-US" sz="900" dirty="0"/>
          </a:p>
        </p:txBody>
      </p:sp>
      <p:sp>
        <p:nvSpPr>
          <p:cNvPr id="23" name="TextBox 22"/>
          <p:cNvSpPr txBox="1"/>
          <p:nvPr/>
        </p:nvSpPr>
        <p:spPr>
          <a:xfrm>
            <a:off x="685800" y="838200"/>
            <a:ext cx="132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Committees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733800" y="914400"/>
            <a:ext cx="1981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248400" y="838200"/>
            <a:ext cx="2362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3200" y="914400"/>
            <a:ext cx="16777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Organizational Supports</a:t>
            </a:r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4038600" y="914400"/>
            <a:ext cx="135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Vetted Roles</a:t>
            </a:r>
            <a:endParaRPr lang="en-US" dirty="0"/>
          </a:p>
        </p:txBody>
      </p:sp>
      <p:cxnSp>
        <p:nvCxnSpPr>
          <p:cNvPr id="32" name="Straight Connector 31"/>
          <p:cNvCxnSpPr>
            <a:stCxn id="25" idx="6"/>
          </p:cNvCxnSpPr>
          <p:nvPr/>
        </p:nvCxnSpPr>
        <p:spPr>
          <a:xfrm>
            <a:off x="5715000" y="114300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5" idx="2"/>
          </p:cNvCxnSpPr>
          <p:nvPr/>
        </p:nvCxnSpPr>
        <p:spPr>
          <a:xfrm rot="10800000" flipV="1">
            <a:off x="2590800" y="1143000"/>
            <a:ext cx="11430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5" idx="2"/>
            <a:endCxn id="4" idx="3"/>
          </p:cNvCxnSpPr>
          <p:nvPr/>
        </p:nvCxnSpPr>
        <p:spPr>
          <a:xfrm rot="10800000" flipV="1">
            <a:off x="2743200" y="1142999"/>
            <a:ext cx="990600" cy="23659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908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Clark County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480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0" name="Up Ribbon 29"/>
          <p:cNvSpPr/>
          <p:nvPr/>
        </p:nvSpPr>
        <p:spPr>
          <a:xfrm>
            <a:off x="7010400" y="38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7315200" y="228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928 Req</a:t>
            </a:r>
            <a:endParaRPr lang="en-US" dirty="0"/>
          </a:p>
        </p:txBody>
      </p:sp>
      <p:sp>
        <p:nvSpPr>
          <p:cNvPr id="37" name="Up Ribbon 36"/>
          <p:cNvSpPr/>
          <p:nvPr/>
        </p:nvSpPr>
        <p:spPr>
          <a:xfrm>
            <a:off x="5638800" y="1828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Ribbon 40"/>
          <p:cNvSpPr/>
          <p:nvPr/>
        </p:nvSpPr>
        <p:spPr>
          <a:xfrm>
            <a:off x="2514600" y="1752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Up Ribbon 41"/>
          <p:cNvSpPr/>
          <p:nvPr/>
        </p:nvSpPr>
        <p:spPr>
          <a:xfrm>
            <a:off x="2438400" y="3200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2514600" y="4419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2438400" y="5562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8458200" y="144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8305800" y="228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8382000" y="3886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8305800" y="5181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8382000" y="6248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Up Ribbon 49"/>
          <p:cNvSpPr/>
          <p:nvPr/>
        </p:nvSpPr>
        <p:spPr>
          <a:xfrm>
            <a:off x="5638800" y="2362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Up Ribbon 50"/>
          <p:cNvSpPr/>
          <p:nvPr/>
        </p:nvSpPr>
        <p:spPr>
          <a:xfrm>
            <a:off x="6324600" y="3429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Up Ribbon 51"/>
          <p:cNvSpPr/>
          <p:nvPr/>
        </p:nvSpPr>
        <p:spPr>
          <a:xfrm>
            <a:off x="5715000" y="4572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Up Ribbon 52"/>
          <p:cNvSpPr/>
          <p:nvPr/>
        </p:nvSpPr>
        <p:spPr>
          <a:xfrm>
            <a:off x="5562600" y="609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3505200" y="3276600"/>
            <a:ext cx="2667000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  </a:t>
            </a:r>
            <a:r>
              <a:rPr lang="en-US" sz="1200" b="1" dirty="0" smtClean="0"/>
              <a:t>Committee of the Whole</a:t>
            </a:r>
            <a:endParaRPr lang="en-US" sz="1200" dirty="0" smtClean="0"/>
          </a:p>
          <a:p>
            <a:r>
              <a:rPr lang="en-US" sz="1200" dirty="0" smtClean="0"/>
              <a:t> </a:t>
            </a:r>
            <a:r>
              <a:rPr lang="en-US" sz="1200" dirty="0" smtClean="0"/>
              <a:t>          </a:t>
            </a:r>
            <a:r>
              <a:rPr lang="en-US" sz="1200" dirty="0" smtClean="0"/>
              <a:t>Aaron Lucey    Jill Johnson </a:t>
            </a:r>
          </a:p>
          <a:p>
            <a:r>
              <a:rPr lang="en-US" sz="1200" dirty="0" smtClean="0"/>
              <a:t>       Denise </a:t>
            </a:r>
            <a:r>
              <a:rPr lang="en-US" sz="1200" dirty="0" smtClean="0"/>
              <a:t>Mraz   Ross </a:t>
            </a:r>
            <a:r>
              <a:rPr lang="en-US" sz="1200" dirty="0" smtClean="0"/>
              <a:t>Cirincione</a:t>
            </a:r>
            <a:endParaRPr lang="en-US" sz="1200" dirty="0" smtClean="0"/>
          </a:p>
          <a:p>
            <a:r>
              <a:rPr lang="en-US" sz="1200" dirty="0" smtClean="0"/>
              <a:t>           Katia </a:t>
            </a:r>
            <a:r>
              <a:rPr lang="en-US" sz="1200" dirty="0" smtClean="0"/>
              <a:t>Lucey   </a:t>
            </a:r>
            <a:r>
              <a:rPr lang="en-US" sz="1200" dirty="0" smtClean="0"/>
              <a:t>+ up </a:t>
            </a:r>
            <a:r>
              <a:rPr lang="en-US" sz="1200" dirty="0" smtClean="0"/>
              <a:t>to 4  ASN</a:t>
            </a:r>
            <a:endParaRPr lang="en-US" dirty="0"/>
          </a:p>
        </p:txBody>
      </p:sp>
      <p:sp>
        <p:nvSpPr>
          <p:cNvPr id="55" name="Up Ribbon 54"/>
          <p:cNvSpPr/>
          <p:nvPr/>
        </p:nvSpPr>
        <p:spPr>
          <a:xfrm>
            <a:off x="5715000" y="3352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Up-Down Arrow 55"/>
          <p:cNvSpPr/>
          <p:nvPr/>
        </p:nvSpPr>
        <p:spPr>
          <a:xfrm>
            <a:off x="4724400" y="2971800"/>
            <a:ext cx="76200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Up-Down Arrow 56"/>
          <p:cNvSpPr/>
          <p:nvPr/>
        </p:nvSpPr>
        <p:spPr>
          <a:xfrm>
            <a:off x="4724400" y="4876800"/>
            <a:ext cx="76200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Up-Down Arrow 57"/>
          <p:cNvSpPr/>
          <p:nvPr/>
        </p:nvSpPr>
        <p:spPr>
          <a:xfrm>
            <a:off x="4724400" y="4114800"/>
            <a:ext cx="76200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-Down Arrow 58"/>
          <p:cNvSpPr/>
          <p:nvPr/>
        </p:nvSpPr>
        <p:spPr>
          <a:xfrm>
            <a:off x="4724400" y="2057400"/>
            <a:ext cx="76200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Up-Down Arrow 59"/>
          <p:cNvSpPr/>
          <p:nvPr/>
        </p:nvSpPr>
        <p:spPr>
          <a:xfrm>
            <a:off x="4724400" y="5638800"/>
            <a:ext cx="76200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/>
          <p:cNvSpPr/>
          <p:nvPr/>
        </p:nvSpPr>
        <p:spPr>
          <a:xfrm>
            <a:off x="67818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724400" y="7620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600200" y="609600"/>
            <a:ext cx="1600200" cy="4572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43200" y="228600"/>
            <a:ext cx="33038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Jural Assembly</a:t>
            </a:r>
          </a:p>
          <a:p>
            <a:pPr algn="ctr"/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2133600" cy="27238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Jury Pool </a:t>
            </a:r>
            <a:endParaRPr lang="en-US" sz="2400" b="1" dirty="0" smtClean="0"/>
          </a:p>
          <a:p>
            <a:pPr algn="ctr"/>
            <a:r>
              <a:rPr lang="en-US" sz="900" i="1" dirty="0" smtClean="0"/>
              <a:t>Jennifer Walton  John Eatman</a:t>
            </a:r>
          </a:p>
          <a:p>
            <a:pPr algn="ctr"/>
            <a:r>
              <a:rPr lang="en-US" sz="900" i="1" dirty="0" smtClean="0"/>
              <a:t> Jabari Fletcher  Federico Gonzales   Johnny Burgess  Jonda Ross </a:t>
            </a:r>
          </a:p>
          <a:p>
            <a:pPr algn="ctr"/>
            <a:r>
              <a:rPr lang="en-US" sz="900" i="1" dirty="0" smtClean="0"/>
              <a:t>Nader Rouhani  Venise Shazier </a:t>
            </a:r>
            <a:endParaRPr lang="en-US" sz="900" i="1" dirty="0" smtClean="0"/>
          </a:p>
          <a:p>
            <a:pPr algn="ctr"/>
            <a:r>
              <a:rPr lang="en-US" sz="900" i="1" dirty="0" smtClean="0"/>
              <a:t>Catherine </a:t>
            </a:r>
            <a:r>
              <a:rPr lang="en-US" sz="900" i="1" dirty="0" smtClean="0"/>
              <a:t>Villadelgado </a:t>
            </a:r>
          </a:p>
          <a:p>
            <a:pPr algn="ctr"/>
            <a:r>
              <a:rPr lang="en-US" sz="900" i="1" dirty="0" smtClean="0"/>
              <a:t>Roshawna Warren </a:t>
            </a:r>
          </a:p>
          <a:p>
            <a:pPr algn="ctr"/>
            <a:r>
              <a:rPr lang="en-US" sz="900" i="1" dirty="0" smtClean="0"/>
              <a:t>Ion Williams Robert Lentkis </a:t>
            </a:r>
          </a:p>
          <a:p>
            <a:pPr algn="ctr"/>
            <a:r>
              <a:rPr lang="en-US" sz="900" i="1" dirty="0" smtClean="0"/>
              <a:t>Bruno Nolte Tamara Amaral  </a:t>
            </a:r>
          </a:p>
          <a:p>
            <a:pPr algn="ctr"/>
            <a:r>
              <a:rPr lang="en-US" sz="900" i="1" dirty="0" smtClean="0"/>
              <a:t>Ross </a:t>
            </a:r>
            <a:r>
              <a:rPr lang="en-US" sz="900" dirty="0" smtClean="0"/>
              <a:t>Cirincione</a:t>
            </a:r>
            <a:r>
              <a:rPr lang="en-US" sz="900" i="1" dirty="0" smtClean="0"/>
              <a:t>  </a:t>
            </a:r>
            <a:r>
              <a:rPr lang="en-US" sz="900" i="1" dirty="0" smtClean="0"/>
              <a:t>Falefitu Robertson </a:t>
            </a:r>
            <a:endParaRPr lang="en-US" sz="900" i="1" dirty="0" smtClean="0"/>
          </a:p>
          <a:p>
            <a:pPr algn="ctr"/>
            <a:r>
              <a:rPr lang="en-US" sz="900" i="1" dirty="0" smtClean="0"/>
              <a:t>Alexe </a:t>
            </a:r>
            <a:r>
              <a:rPr lang="en-US" sz="900" i="1" dirty="0" smtClean="0"/>
              <a:t>Kulikov Armando Francisco </a:t>
            </a:r>
          </a:p>
          <a:p>
            <a:pPr algn="ctr"/>
            <a:r>
              <a:rPr lang="en-US" sz="900" i="1" dirty="0" smtClean="0"/>
              <a:t>Rui Mario Gouveia   Mark Labaj </a:t>
            </a:r>
            <a:endParaRPr lang="en-US" sz="900" i="1" dirty="0" smtClean="0"/>
          </a:p>
          <a:p>
            <a:pPr algn="ctr"/>
            <a:r>
              <a:rPr lang="en-US" sz="900" i="1" dirty="0" smtClean="0"/>
              <a:t> </a:t>
            </a:r>
            <a:r>
              <a:rPr lang="en-US" sz="900" i="1" dirty="0" smtClean="0"/>
              <a:t>Jennifer Olsen  James Hu </a:t>
            </a:r>
            <a:r>
              <a:rPr lang="en-US" sz="900" i="1" dirty="0" smtClean="0"/>
              <a:t> Isaac </a:t>
            </a:r>
            <a:r>
              <a:rPr lang="en-US" sz="900" i="1" dirty="0" smtClean="0"/>
              <a:t>Sandlin Raymond Brown   Simon Farrow </a:t>
            </a:r>
          </a:p>
          <a:p>
            <a:pPr algn="ctr"/>
            <a:r>
              <a:rPr lang="en-US" sz="900" i="1" dirty="0" smtClean="0"/>
              <a:t>Dale Conradt  Chet Kelsey </a:t>
            </a:r>
          </a:p>
          <a:p>
            <a:pPr algn="ctr"/>
            <a:r>
              <a:rPr lang="en-US" sz="900" i="1" dirty="0" smtClean="0"/>
              <a:t>CarolynSt. John   Nikoleta Shkurtaj Zdravko </a:t>
            </a:r>
            <a:r>
              <a:rPr lang="en-US" sz="900" i="1" dirty="0" smtClean="0"/>
              <a:t>Kekerovic</a:t>
            </a:r>
            <a:endParaRPr lang="en-US" sz="900" b="1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28600" y="3962400"/>
            <a:ext cx="2260234" cy="2462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50000"/>
                <a:alpha val="5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Office of Sheriff</a:t>
            </a:r>
          </a:p>
          <a:p>
            <a:r>
              <a:rPr lang="en-US" sz="1600" dirty="0" smtClean="0"/>
              <a:t>Sheriff Keith </a:t>
            </a:r>
            <a:r>
              <a:rPr lang="en-US" sz="1600" dirty="0"/>
              <a:t>Van </a:t>
            </a:r>
            <a:r>
              <a:rPr lang="en-US" sz="1600" dirty="0" smtClean="0"/>
              <a:t>Love</a:t>
            </a:r>
            <a:endParaRPr lang="en-US" sz="1600" dirty="0"/>
          </a:p>
          <a:p>
            <a:r>
              <a:rPr lang="en-US" sz="1600" dirty="0" smtClean="0"/>
              <a:t>Undersheriff Tom </a:t>
            </a:r>
            <a:r>
              <a:rPr lang="en-US" sz="1600" dirty="0"/>
              <a:t>Varga </a:t>
            </a:r>
          </a:p>
          <a:p>
            <a:r>
              <a:rPr lang="en-US" sz="1600" dirty="0"/>
              <a:t>Simon Farrow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</a:p>
          <a:p>
            <a:r>
              <a:rPr lang="en-US" sz="1600" dirty="0" smtClean="0"/>
              <a:t>Alexe </a:t>
            </a:r>
            <a:r>
              <a:rPr lang="en-US" sz="1600" dirty="0"/>
              <a:t>Kulikov </a:t>
            </a:r>
            <a:r>
              <a:rPr lang="en-US" sz="1600" b="1" dirty="0"/>
              <a:t>(</a:t>
            </a:r>
            <a:r>
              <a:rPr lang="en-US" sz="1600" b="1" dirty="0" smtClean="0"/>
              <a:t>Deputy</a:t>
            </a:r>
            <a:r>
              <a:rPr lang="en-US" sz="1600" b="1" u="sng" dirty="0" smtClean="0"/>
              <a:t>)</a:t>
            </a:r>
            <a:endParaRPr lang="en-US" sz="1600" dirty="0"/>
          </a:p>
          <a:p>
            <a:r>
              <a:rPr lang="en-US" sz="1600" dirty="0"/>
              <a:t>Ray Mendoza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/>
          </a:p>
          <a:p>
            <a:r>
              <a:rPr lang="en-US" sz="1600" dirty="0"/>
              <a:t>Johnny Burgess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/>
          </a:p>
          <a:p>
            <a:r>
              <a:rPr lang="en-US" sz="1600" dirty="0"/>
              <a:t>Ray Brown </a:t>
            </a:r>
            <a:r>
              <a:rPr lang="en-US" sz="1600" b="1" dirty="0"/>
              <a:t>(</a:t>
            </a:r>
            <a:r>
              <a:rPr lang="en-US" sz="1600" b="1" dirty="0" smtClean="0"/>
              <a:t>Deputy)</a:t>
            </a:r>
            <a:endParaRPr lang="en-US" sz="1600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1600200"/>
            <a:ext cx="168276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Jural Secretary</a:t>
            </a:r>
          </a:p>
          <a:p>
            <a:r>
              <a:rPr lang="en-US" sz="1600" dirty="0" smtClean="0"/>
              <a:t>Christina DeMaria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895600" y="1295400"/>
            <a:ext cx="1608133" cy="16619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Justice of</a:t>
            </a:r>
          </a:p>
          <a:p>
            <a:pPr algn="ctr"/>
            <a:r>
              <a:rPr lang="en-US" sz="2400" b="1" dirty="0" smtClean="0"/>
              <a:t>The Peace </a:t>
            </a:r>
          </a:p>
          <a:p>
            <a:r>
              <a:rPr lang="en-US" dirty="0" smtClean="0"/>
              <a:t>Leanne Slusher</a:t>
            </a:r>
          </a:p>
          <a:p>
            <a:r>
              <a:rPr lang="en-US" dirty="0" smtClean="0"/>
              <a:t>  Scott Johnson</a:t>
            </a:r>
          </a:p>
          <a:p>
            <a:r>
              <a:rPr lang="en-US" dirty="0" smtClean="0"/>
              <a:t>Pauline White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81800" y="4572000"/>
            <a:ext cx="1992790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Oversight Committee</a:t>
            </a:r>
          </a:p>
          <a:p>
            <a:r>
              <a:rPr lang="en-US" sz="1600" smtClean="0"/>
              <a:t>     Scott </a:t>
            </a:r>
            <a:r>
              <a:rPr lang="en-US" sz="1600" dirty="0" smtClean="0"/>
              <a:t>Johnson</a:t>
            </a:r>
          </a:p>
          <a:p>
            <a:r>
              <a:rPr lang="en-US" sz="1600" dirty="0" smtClean="0"/>
              <a:t>       Denise Mraz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Jennifer Phillips</a:t>
            </a:r>
          </a:p>
          <a:p>
            <a:r>
              <a:rPr lang="en-US" sz="1600" dirty="0" smtClean="0"/>
              <a:t>Falefituoa Robertson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705600" y="5943600"/>
            <a:ext cx="21336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Land Patent Office </a:t>
            </a:r>
            <a:endParaRPr lang="en-US" dirty="0" smtClean="0"/>
          </a:p>
          <a:p>
            <a:r>
              <a:rPr lang="en-US" dirty="0" smtClean="0"/>
              <a:t>       Bruno Nolte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876800" y="5181600"/>
            <a:ext cx="1665392" cy="1292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    Coroner</a:t>
            </a:r>
          </a:p>
          <a:p>
            <a:r>
              <a:rPr lang="en-US" dirty="0" smtClean="0"/>
              <a:t> Nader Rouhani</a:t>
            </a:r>
          </a:p>
          <a:p>
            <a:r>
              <a:rPr lang="en-US" dirty="0" smtClean="0"/>
              <a:t>     Assistant</a:t>
            </a:r>
          </a:p>
          <a:p>
            <a:r>
              <a:rPr lang="en-US" dirty="0" smtClean="0"/>
              <a:t>   Jill Johnson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010400" y="1295400"/>
            <a:ext cx="1334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Public Notary</a:t>
            </a:r>
          </a:p>
          <a:p>
            <a:r>
              <a:rPr lang="en-US" sz="1600" dirty="0" smtClean="0"/>
              <a:t>Pam Banks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7010400" y="2057400"/>
            <a:ext cx="128984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Court Venue</a:t>
            </a:r>
          </a:p>
          <a:p>
            <a:r>
              <a:rPr lang="en-US" sz="1600" dirty="0" smtClean="0"/>
              <a:t> Denise Mraz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781800" y="3810000"/>
            <a:ext cx="19664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Litigation Committee</a:t>
            </a:r>
          </a:p>
          <a:p>
            <a:r>
              <a:rPr lang="en-US" sz="1600" dirty="0" smtClean="0"/>
              <a:t>   </a:t>
            </a:r>
            <a:r>
              <a:rPr lang="en-US" sz="1600" dirty="0" smtClean="0"/>
              <a:t> Pauline </a:t>
            </a:r>
            <a:r>
              <a:rPr lang="en-US" sz="1600" dirty="0" smtClean="0"/>
              <a:t>White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667000" y="3886200"/>
            <a:ext cx="2036135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   County Clerk</a:t>
            </a:r>
            <a:endParaRPr lang="en-US" dirty="0" smtClean="0"/>
          </a:p>
          <a:p>
            <a:r>
              <a:rPr lang="en-US" dirty="0" smtClean="0"/>
              <a:t>    Sherri Ciricione    </a:t>
            </a:r>
          </a:p>
          <a:p>
            <a:r>
              <a:rPr lang="en-US" dirty="0" smtClean="0"/>
              <a:t>       Pam Banks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724400" y="4038600"/>
            <a:ext cx="1981201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Bondsman</a:t>
            </a:r>
          </a:p>
          <a:p>
            <a:r>
              <a:rPr lang="en-US" dirty="0" smtClean="0"/>
              <a:t>Frederico Gonzales</a:t>
            </a:r>
          </a:p>
          <a:p>
            <a:r>
              <a:rPr lang="en-US" dirty="0" smtClean="0"/>
              <a:t>        Ray Brown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10400" y="2895600"/>
            <a:ext cx="145931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Law Education </a:t>
            </a:r>
          </a:p>
          <a:p>
            <a:r>
              <a:rPr lang="en-US" sz="1600" dirty="0" smtClean="0"/>
              <a:t>   Aaron Lucey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4800600" y="3200400"/>
            <a:ext cx="171450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Court Recorder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Katia Lucey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76800" y="2362200"/>
            <a:ext cx="162704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Record Keeper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Erica Sideri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52600" y="685800"/>
            <a:ext cx="1285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w Cen MT Condensed" pitchFamily="34" charset="0"/>
              </a:rPr>
              <a:t>Trial  Support</a:t>
            </a:r>
            <a:endParaRPr lang="en-US" b="1" dirty="0">
              <a:latin typeface="Tw Cen MT Condensed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00600" y="838200"/>
            <a:ext cx="3105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w Cen MT Condensed" pitchFamily="34" charset="0"/>
              </a:rPr>
              <a:t>    Jural Support                                 Offices</a:t>
            </a:r>
            <a:endParaRPr lang="en-US" dirty="0">
              <a:latin typeface="Tw Cen MT Condensed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43200" y="3124200"/>
            <a:ext cx="1835439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Marshal At  Arms</a:t>
            </a:r>
          </a:p>
          <a:p>
            <a:r>
              <a:rPr lang="en-US" dirty="0" smtClean="0"/>
              <a:t>   Ross </a:t>
            </a:r>
            <a:r>
              <a:rPr lang="en-US" dirty="0" smtClean="0"/>
              <a:t>Cirincione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590800" y="5181600"/>
            <a:ext cx="2118722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  Volunteer at large</a:t>
            </a:r>
            <a:endParaRPr lang="en-US" dirty="0" smtClean="0"/>
          </a:p>
          <a:p>
            <a:r>
              <a:rPr lang="en-US" dirty="0" smtClean="0"/>
              <a:t>    Nicole Pettay </a:t>
            </a:r>
          </a:p>
          <a:p>
            <a:r>
              <a:rPr lang="en-US" dirty="0"/>
              <a:t> </a:t>
            </a:r>
            <a:r>
              <a:rPr lang="en-US" dirty="0" smtClean="0"/>
              <a:t>Fredrico Gonzales    </a:t>
            </a:r>
          </a:p>
          <a:p>
            <a:r>
              <a:rPr lang="en-US" dirty="0" smtClean="0"/>
              <a:t>       </a:t>
            </a:r>
            <a:endParaRPr lang="en-US" dirty="0"/>
          </a:p>
        </p:txBody>
      </p:sp>
      <p:cxnSp>
        <p:nvCxnSpPr>
          <p:cNvPr id="40" name="Straight Connector 39"/>
          <p:cNvCxnSpPr>
            <a:stCxn id="34" idx="3"/>
          </p:cNvCxnSpPr>
          <p:nvPr/>
        </p:nvCxnSpPr>
        <p:spPr>
          <a:xfrm rot="5400000">
            <a:off x="1531495" y="916150"/>
            <a:ext cx="219355" cy="386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971800" y="990600"/>
            <a:ext cx="5334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5486400" y="1219200"/>
            <a:ext cx="45719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733800" y="609600"/>
            <a:ext cx="9140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March </a:t>
            </a:r>
            <a:r>
              <a:rPr lang="en-US" sz="900" dirty="0" smtClean="0"/>
              <a:t>15, </a:t>
            </a:r>
            <a:r>
              <a:rPr lang="en-US" sz="900" dirty="0" smtClean="0"/>
              <a:t>2025</a:t>
            </a:r>
            <a:endParaRPr lang="en-US" sz="900" dirty="0"/>
          </a:p>
        </p:txBody>
      </p:sp>
      <p:sp>
        <p:nvSpPr>
          <p:cNvPr id="60" name="TextBox 59"/>
          <p:cNvSpPr txBox="1"/>
          <p:nvPr/>
        </p:nvSpPr>
        <p:spPr>
          <a:xfrm>
            <a:off x="23622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Clark County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8194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8" name="Up Ribbon 37"/>
          <p:cNvSpPr/>
          <p:nvPr/>
        </p:nvSpPr>
        <p:spPr>
          <a:xfrm>
            <a:off x="8229600" y="2286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Up Ribbon 38"/>
          <p:cNvSpPr/>
          <p:nvPr/>
        </p:nvSpPr>
        <p:spPr>
          <a:xfrm>
            <a:off x="6324600" y="1828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Up Ribbon 40"/>
          <p:cNvSpPr/>
          <p:nvPr/>
        </p:nvSpPr>
        <p:spPr>
          <a:xfrm>
            <a:off x="6324600" y="2667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 Ribbon 42"/>
          <p:cNvSpPr/>
          <p:nvPr/>
        </p:nvSpPr>
        <p:spPr>
          <a:xfrm>
            <a:off x="6248400" y="3581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Up Ribbon 43"/>
          <p:cNvSpPr/>
          <p:nvPr/>
        </p:nvSpPr>
        <p:spPr>
          <a:xfrm>
            <a:off x="6172200" y="4114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Ribbon 44"/>
          <p:cNvSpPr/>
          <p:nvPr/>
        </p:nvSpPr>
        <p:spPr>
          <a:xfrm>
            <a:off x="6324600" y="525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Ribbon 45"/>
          <p:cNvSpPr/>
          <p:nvPr/>
        </p:nvSpPr>
        <p:spPr>
          <a:xfrm>
            <a:off x="4343400" y="4038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Ribbon 46"/>
          <p:cNvSpPr/>
          <p:nvPr/>
        </p:nvSpPr>
        <p:spPr>
          <a:xfrm>
            <a:off x="4191000" y="3124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Ribbon 47"/>
          <p:cNvSpPr/>
          <p:nvPr/>
        </p:nvSpPr>
        <p:spPr>
          <a:xfrm>
            <a:off x="4343400" y="1447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Up Ribbon 48"/>
          <p:cNvSpPr/>
          <p:nvPr/>
        </p:nvSpPr>
        <p:spPr>
          <a:xfrm>
            <a:off x="2209800" y="1371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Up Ribbon 58"/>
          <p:cNvSpPr/>
          <p:nvPr/>
        </p:nvSpPr>
        <p:spPr>
          <a:xfrm>
            <a:off x="2209800" y="43434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Up Ribbon 61"/>
          <p:cNvSpPr/>
          <p:nvPr/>
        </p:nvSpPr>
        <p:spPr>
          <a:xfrm>
            <a:off x="8305800" y="3124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Up Ribbon 62"/>
          <p:cNvSpPr/>
          <p:nvPr/>
        </p:nvSpPr>
        <p:spPr>
          <a:xfrm>
            <a:off x="8458200" y="4114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Up Ribbon 63"/>
          <p:cNvSpPr/>
          <p:nvPr/>
        </p:nvSpPr>
        <p:spPr>
          <a:xfrm>
            <a:off x="8534400" y="4953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Up Ribbon 64"/>
          <p:cNvSpPr/>
          <p:nvPr/>
        </p:nvSpPr>
        <p:spPr>
          <a:xfrm>
            <a:off x="8610600" y="6019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Up Ribbon 65"/>
          <p:cNvSpPr/>
          <p:nvPr/>
        </p:nvSpPr>
        <p:spPr>
          <a:xfrm>
            <a:off x="8229600" y="16002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7315200" y="228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928 Req</a:t>
            </a:r>
            <a:endParaRPr lang="en-US" dirty="0"/>
          </a:p>
        </p:txBody>
      </p:sp>
      <p:sp>
        <p:nvSpPr>
          <p:cNvPr id="68" name="Up Ribbon 67"/>
          <p:cNvSpPr/>
          <p:nvPr/>
        </p:nvSpPr>
        <p:spPr>
          <a:xfrm>
            <a:off x="7010400" y="38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Up-Down Arrow 68"/>
          <p:cNvSpPr/>
          <p:nvPr/>
        </p:nvSpPr>
        <p:spPr>
          <a:xfrm>
            <a:off x="3581400" y="2895600"/>
            <a:ext cx="45719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Up-Down Arrow 69"/>
          <p:cNvSpPr/>
          <p:nvPr/>
        </p:nvSpPr>
        <p:spPr>
          <a:xfrm>
            <a:off x="3581400" y="3733800"/>
            <a:ext cx="76200" cy="2286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Up-Down Arrow 70"/>
          <p:cNvSpPr/>
          <p:nvPr/>
        </p:nvSpPr>
        <p:spPr>
          <a:xfrm>
            <a:off x="3581400" y="4800600"/>
            <a:ext cx="76200" cy="3810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Up-Down Arrow 71"/>
          <p:cNvSpPr/>
          <p:nvPr/>
        </p:nvSpPr>
        <p:spPr>
          <a:xfrm>
            <a:off x="5562600" y="2133600"/>
            <a:ext cx="45719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Up-Down Arrow 72"/>
          <p:cNvSpPr/>
          <p:nvPr/>
        </p:nvSpPr>
        <p:spPr>
          <a:xfrm>
            <a:off x="5562600" y="2971800"/>
            <a:ext cx="45719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Up-Down Arrow 73"/>
          <p:cNvSpPr/>
          <p:nvPr/>
        </p:nvSpPr>
        <p:spPr>
          <a:xfrm>
            <a:off x="5562600" y="3810000"/>
            <a:ext cx="45719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Up-Down Arrow 74"/>
          <p:cNvSpPr/>
          <p:nvPr/>
        </p:nvSpPr>
        <p:spPr>
          <a:xfrm>
            <a:off x="5562600" y="4876800"/>
            <a:ext cx="45719" cy="3048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5400000">
            <a:off x="6096000" y="20574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715000" y="2819400"/>
            <a:ext cx="1828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7239000" y="1905000"/>
            <a:ext cx="152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14400" y="1295400"/>
            <a:ext cx="2074992" cy="24468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Militia Membership</a:t>
            </a:r>
          </a:p>
          <a:p>
            <a:r>
              <a:rPr lang="en-US" b="1" dirty="0"/>
              <a:t> </a:t>
            </a:r>
            <a:r>
              <a:rPr lang="en-US" b="1" dirty="0" smtClean="0"/>
              <a:t> (County /State)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900" dirty="0" smtClean="0"/>
              <a:t>Tamara </a:t>
            </a:r>
            <a:r>
              <a:rPr lang="en-US" sz="900" dirty="0" smtClean="0"/>
              <a:t>Amaral     </a:t>
            </a:r>
            <a:r>
              <a:rPr lang="en-US" sz="900" dirty="0" smtClean="0"/>
              <a:t>Denise Mraz</a:t>
            </a:r>
          </a:p>
          <a:p>
            <a:r>
              <a:rPr lang="en-US" sz="900" dirty="0" smtClean="0"/>
              <a:t>Rui Mario </a:t>
            </a:r>
            <a:r>
              <a:rPr lang="en-US" sz="900" dirty="0" smtClean="0"/>
              <a:t>Gouveia     </a:t>
            </a:r>
            <a:r>
              <a:rPr lang="en-US" sz="900" dirty="0" smtClean="0"/>
              <a:t>Dale  Conradt</a:t>
            </a:r>
          </a:p>
          <a:p>
            <a:r>
              <a:rPr lang="en-US" sz="900" dirty="0" smtClean="0"/>
              <a:t>Zdravko   </a:t>
            </a:r>
            <a:r>
              <a:rPr lang="en-US" sz="900" dirty="0" smtClean="0"/>
              <a:t>Kekerovic Roshawna  </a:t>
            </a:r>
            <a:r>
              <a:rPr lang="en-US" sz="900" dirty="0" smtClean="0"/>
              <a:t>Warren</a:t>
            </a:r>
          </a:p>
          <a:p>
            <a:r>
              <a:rPr lang="en-US" sz="900" dirty="0" smtClean="0"/>
              <a:t>    Dave </a:t>
            </a:r>
            <a:r>
              <a:rPr lang="en-US" sz="900" dirty="0" smtClean="0"/>
              <a:t>Kurkovic</a:t>
            </a:r>
          </a:p>
          <a:p>
            <a:pPr algn="ctr"/>
            <a:r>
              <a:rPr lang="en-US" sz="900" dirty="0" smtClean="0"/>
              <a:t> </a:t>
            </a:r>
            <a:r>
              <a:rPr lang="en-US" sz="900" dirty="0" smtClean="0"/>
              <a:t>Sheriff </a:t>
            </a:r>
            <a:r>
              <a:rPr lang="en-US" sz="900" dirty="0" smtClean="0"/>
              <a:t>Keith Van Love</a:t>
            </a:r>
          </a:p>
          <a:p>
            <a:pPr algn="ctr"/>
            <a:r>
              <a:rPr lang="en-US" sz="900" dirty="0" smtClean="0"/>
              <a:t>Undersheriff Tom Varga </a:t>
            </a:r>
          </a:p>
          <a:p>
            <a:pPr algn="ctr"/>
            <a:r>
              <a:rPr lang="en-US" sz="900" dirty="0" smtClean="0"/>
              <a:t>Simon Farrow </a:t>
            </a:r>
            <a:r>
              <a:rPr lang="en-US" sz="900" b="1" dirty="0" smtClean="0"/>
              <a:t>(Deputy)</a:t>
            </a:r>
          </a:p>
          <a:p>
            <a:pPr algn="ctr"/>
            <a:r>
              <a:rPr lang="en-US" sz="900" dirty="0" smtClean="0"/>
              <a:t>Alexe Kulikov </a:t>
            </a:r>
            <a:r>
              <a:rPr lang="en-US" sz="900" b="1" u="sng" dirty="0" smtClean="0"/>
              <a:t>(Deputy)</a:t>
            </a:r>
            <a:endParaRPr lang="en-US" sz="900" dirty="0" smtClean="0"/>
          </a:p>
          <a:p>
            <a:pPr algn="ctr"/>
            <a:r>
              <a:rPr lang="en-US" sz="900" dirty="0" smtClean="0"/>
              <a:t>Ray Mendoza </a:t>
            </a:r>
            <a:r>
              <a:rPr lang="en-US" sz="900" b="1" dirty="0" smtClean="0"/>
              <a:t>(Deputy)</a:t>
            </a:r>
            <a:endParaRPr lang="en-US" sz="900" dirty="0" smtClean="0"/>
          </a:p>
          <a:p>
            <a:pPr algn="ctr"/>
            <a:r>
              <a:rPr lang="en-US" sz="900" dirty="0" smtClean="0"/>
              <a:t>Johnny Burgess </a:t>
            </a:r>
            <a:r>
              <a:rPr lang="en-US" sz="900" b="1" dirty="0" smtClean="0"/>
              <a:t>(Deputy)</a:t>
            </a:r>
            <a:endParaRPr lang="en-US" sz="900" dirty="0" smtClean="0"/>
          </a:p>
          <a:p>
            <a:pPr algn="ctr"/>
            <a:r>
              <a:rPr lang="en-US" sz="900" dirty="0" smtClean="0"/>
              <a:t>Ray Brown </a:t>
            </a:r>
            <a:r>
              <a:rPr lang="en-US" sz="900" b="1" dirty="0" smtClean="0"/>
              <a:t>(</a:t>
            </a:r>
            <a:r>
              <a:rPr lang="en-US" sz="900" b="1" dirty="0" smtClean="0"/>
              <a:t>Deputy)</a:t>
            </a:r>
          </a:p>
          <a:p>
            <a:r>
              <a:rPr lang="en-US" sz="900" b="1" dirty="0" smtClean="0"/>
              <a:t>     Plus Committee members (25)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2133600"/>
            <a:ext cx="3429000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b="1" dirty="0" smtClean="0"/>
              <a:t>Militia Education (County/State)</a:t>
            </a:r>
          </a:p>
          <a:p>
            <a:r>
              <a:rPr lang="en-US" dirty="0" smtClean="0"/>
              <a:t>    Isaac Sandlin Training videos</a:t>
            </a:r>
          </a:p>
          <a:p>
            <a:r>
              <a:rPr lang="en-US" dirty="0" smtClean="0"/>
              <a:t>Shallon Bent Mental Preparedness</a:t>
            </a:r>
          </a:p>
          <a:p>
            <a:r>
              <a:rPr lang="en-US" dirty="0" smtClean="0"/>
              <a:t>         Eric Heyer  Process /IT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0" y="3733800"/>
            <a:ext cx="1687963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Provisions (C/S)</a:t>
            </a:r>
          </a:p>
          <a:p>
            <a:r>
              <a:rPr lang="en-US" dirty="0" smtClean="0"/>
              <a:t>Erica Sideri</a:t>
            </a:r>
          </a:p>
          <a:p>
            <a:r>
              <a:rPr lang="en-US" dirty="0" smtClean="0"/>
              <a:t>Ion Williams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54371" y="2133600"/>
            <a:ext cx="2389629" cy="14773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Militia Operations(C/S)</a:t>
            </a:r>
          </a:p>
          <a:p>
            <a:r>
              <a:rPr lang="en-US" dirty="0" smtClean="0"/>
              <a:t>Federico Gonzales</a:t>
            </a:r>
          </a:p>
          <a:p>
            <a:r>
              <a:rPr lang="en-US" dirty="0" smtClean="0"/>
              <a:t>Zdravko  Kekerovic</a:t>
            </a:r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791200"/>
            <a:ext cx="7560339" cy="646331"/>
          </a:xfrm>
          <a:prstGeom prst="rect">
            <a:avLst/>
          </a:prstGeom>
          <a:solidFill>
            <a:srgbClr val="CC9900">
              <a:alpha val="5882"/>
            </a:srgbClr>
          </a:solidFill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entaur" pitchFamily="18" charset="0"/>
              </a:rPr>
              <a:t>Self Reliance    Trust   Disaster Prep    Family   Common Defense    Training   Support</a:t>
            </a:r>
          </a:p>
          <a:p>
            <a:r>
              <a:rPr lang="en-US" i="1" dirty="0" smtClean="0">
                <a:latin typeface="Centaur" pitchFamily="18" charset="0"/>
              </a:rPr>
              <a:t>Emergency   Preparation    Natural Health   Sustainability  Food Storage  Networking </a:t>
            </a:r>
            <a:endParaRPr lang="en-US" i="1" dirty="0">
              <a:latin typeface="Centaur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762000"/>
            <a:ext cx="2647200" cy="12926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none" rtlCol="0">
            <a:spAutoFit/>
          </a:bodyPr>
          <a:lstStyle/>
          <a:p>
            <a:r>
              <a:rPr lang="en-US" b="1" dirty="0" smtClean="0"/>
              <a:t>State Militia Commander </a:t>
            </a:r>
          </a:p>
          <a:p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i="1" dirty="0" smtClean="0"/>
              <a:t>Nominee/In Training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Shallon Bent </a:t>
            </a:r>
          </a:p>
          <a:p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1676400" y="1143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828800" y="990600"/>
            <a:ext cx="3200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362200" y="762000"/>
            <a:ext cx="10054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March </a:t>
            </a:r>
            <a:r>
              <a:rPr lang="en-US" sz="1000" dirty="0" smtClean="0"/>
              <a:t>15, </a:t>
            </a:r>
            <a:r>
              <a:rPr lang="en-US" sz="1000" dirty="0" smtClean="0"/>
              <a:t>2025</a:t>
            </a:r>
            <a:endParaRPr lang="en-US" sz="1000" dirty="0"/>
          </a:p>
        </p:txBody>
      </p:sp>
      <p:sp>
        <p:nvSpPr>
          <p:cNvPr id="30" name="TextBox 29"/>
          <p:cNvSpPr txBox="1"/>
          <p:nvPr/>
        </p:nvSpPr>
        <p:spPr>
          <a:xfrm>
            <a:off x="2971800" y="6581001"/>
            <a:ext cx="3528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Copyright 2025 All Rights Reserved Without Prejudice</a:t>
            </a:r>
            <a:endParaRPr lang="en-US" sz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62000" y="0"/>
            <a:ext cx="419698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entury Gothic" pitchFamily="34" charset="0"/>
              </a:rPr>
              <a:t>The Clark County Nevada Assembly</a:t>
            </a:r>
            <a:endParaRPr lang="en-US" dirty="0"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228600"/>
            <a:ext cx="3590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Elephant" pitchFamily="18" charset="0"/>
              </a:rPr>
              <a:t>Assembly Militia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Elephant" pitchFamily="18" charset="0"/>
            </a:endParaRPr>
          </a:p>
        </p:txBody>
      </p:sp>
      <p:sp>
        <p:nvSpPr>
          <p:cNvPr id="17" name="Up Ribbon 16"/>
          <p:cNvSpPr/>
          <p:nvPr/>
        </p:nvSpPr>
        <p:spPr>
          <a:xfrm>
            <a:off x="6934200" y="6858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Ribbon 17"/>
          <p:cNvSpPr/>
          <p:nvPr/>
        </p:nvSpPr>
        <p:spPr>
          <a:xfrm>
            <a:off x="5334000" y="2133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Ribbon 18"/>
          <p:cNvSpPr/>
          <p:nvPr/>
        </p:nvSpPr>
        <p:spPr>
          <a:xfrm>
            <a:off x="8229600" y="2133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Ribbon 19"/>
          <p:cNvSpPr/>
          <p:nvPr/>
        </p:nvSpPr>
        <p:spPr>
          <a:xfrm>
            <a:off x="7543800" y="41910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Ribbon 21"/>
          <p:cNvSpPr/>
          <p:nvPr/>
        </p:nvSpPr>
        <p:spPr>
          <a:xfrm>
            <a:off x="6248400" y="228600"/>
            <a:ext cx="304800" cy="76200"/>
          </a:xfrm>
          <a:prstGeom prst="ribbon2">
            <a:avLst/>
          </a:prstGeom>
          <a:solidFill>
            <a:schemeClr val="bg1">
              <a:lumMod val="9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553200" y="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928 Req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124200" y="5486400"/>
            <a:ext cx="2733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Committed to Public Safety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3865</TotalTime>
  <Words>538</Words>
  <Application>Microsoft Office PowerPoint</Application>
  <PresentationFormat>On-screen Show (4:3)</PresentationFormat>
  <Paragraphs>160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11</cp:revision>
  <dcterms:created xsi:type="dcterms:W3CDTF">2025-03-10T21:41:59Z</dcterms:created>
  <dcterms:modified xsi:type="dcterms:W3CDTF">2025-03-15T17:32:00Z</dcterms:modified>
</cp:coreProperties>
</file>