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7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A800D1-EF39-41D6-8973-3ABDF2AD5EF7}" type="datetimeFigureOut">
              <a:rPr lang="en-US" smtClean="0"/>
              <a:pPr/>
              <a:t>3/15/2025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42144E-ECBB-4200-B37D-17B5E5B6D0B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>
            <a:stCxn id="25" idx="6"/>
          </p:cNvCxnSpPr>
          <p:nvPr/>
        </p:nvCxnSpPr>
        <p:spPr>
          <a:xfrm>
            <a:off x="5715000" y="114300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5" idx="4"/>
          </p:cNvCxnSpPr>
          <p:nvPr/>
        </p:nvCxnSpPr>
        <p:spPr>
          <a:xfrm rot="16200000" flipH="1">
            <a:off x="2247900" y="3848100"/>
            <a:ext cx="5029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533400" y="9906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2819400"/>
            <a:ext cx="24384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Vetting Committee</a:t>
            </a:r>
          </a:p>
          <a:p>
            <a:r>
              <a:rPr lang="en-US" sz="1100" dirty="0" smtClean="0"/>
              <a:t>Aaron Lucey         Pam Banks</a:t>
            </a:r>
          </a:p>
          <a:p>
            <a:r>
              <a:rPr lang="en-US" sz="1100" dirty="0" smtClean="0"/>
              <a:t>Jill Johnson        Mark Seilstad </a:t>
            </a:r>
          </a:p>
          <a:p>
            <a:r>
              <a:rPr lang="en-US" sz="1100" dirty="0" smtClean="0"/>
              <a:t>Jill Horseley    Michelle Schmidt </a:t>
            </a:r>
          </a:p>
          <a:p>
            <a:r>
              <a:rPr lang="en-US" sz="1100" dirty="0" smtClean="0"/>
              <a:t>Eric Heyer    Sue &amp; Doug Hulsebus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3886200"/>
            <a:ext cx="2631939" cy="1046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Gen Ed &amp; Planning</a:t>
            </a:r>
            <a:endParaRPr lang="en-US" sz="1600" dirty="0" smtClean="0"/>
          </a:p>
          <a:p>
            <a:r>
              <a:rPr lang="en-US" dirty="0" smtClean="0"/>
              <a:t>     </a:t>
            </a:r>
            <a:r>
              <a:rPr lang="en-US" sz="1400" dirty="0" smtClean="0"/>
              <a:t>        Alexe Kulikov </a:t>
            </a:r>
          </a:p>
          <a:p>
            <a:r>
              <a:rPr lang="en-US" sz="1400" i="1" dirty="0" smtClean="0"/>
              <a:t>   </a:t>
            </a:r>
            <a:r>
              <a:rPr lang="en-US" sz="1400" i="1" u="sng" dirty="0" smtClean="0"/>
              <a:t>American Way Homeschool</a:t>
            </a:r>
          </a:p>
          <a:p>
            <a:r>
              <a:rPr lang="en-US" sz="1400" dirty="0" smtClean="0"/>
              <a:t>  Niki Shkurtaj   Jennifer Philips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62400" y="5181600"/>
            <a:ext cx="1594026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Marshal At Arms</a:t>
            </a:r>
          </a:p>
          <a:p>
            <a:r>
              <a:rPr lang="en-US" sz="1400" dirty="0" smtClean="0"/>
              <a:t>   Ross </a:t>
            </a:r>
            <a:r>
              <a:rPr lang="en-US" sz="1400" dirty="0" smtClean="0"/>
              <a:t>Ciricione</a:t>
            </a:r>
            <a:endParaRPr lang="en-US" sz="1400" dirty="0" smtClean="0"/>
          </a:p>
          <a:p>
            <a:r>
              <a:rPr lang="en-US" sz="1400" dirty="0" smtClean="0"/>
              <a:t>   Doug Hulsebus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172200" y="5715000"/>
            <a:ext cx="2693366" cy="8617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100" b="1" dirty="0" smtClean="0"/>
              <a:t>Outreach / Events/ Website</a:t>
            </a:r>
            <a:endParaRPr lang="en-US" sz="1100" dirty="0" smtClean="0"/>
          </a:p>
          <a:p>
            <a:r>
              <a:rPr lang="en-US" dirty="0" smtClean="0"/>
              <a:t>       </a:t>
            </a:r>
            <a:r>
              <a:rPr lang="en-US" sz="1400" dirty="0" smtClean="0"/>
              <a:t>Denise Mraz</a:t>
            </a:r>
          </a:p>
          <a:p>
            <a:r>
              <a:rPr lang="en-US" sz="1400" dirty="0" smtClean="0"/>
              <a:t> </a:t>
            </a:r>
            <a:r>
              <a:rPr lang="en-US" sz="1100" dirty="0" smtClean="0"/>
              <a:t>Aaron Eller aka Aaron Marotti (nonAsn)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1676400"/>
            <a:ext cx="2543966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Elections Committee</a:t>
            </a:r>
            <a:endParaRPr lang="en-US" dirty="0" smtClean="0"/>
          </a:p>
          <a:p>
            <a:r>
              <a:rPr lang="en-US" dirty="0" smtClean="0"/>
              <a:t>     </a:t>
            </a:r>
            <a:r>
              <a:rPr lang="en-US" sz="1200" dirty="0" smtClean="0"/>
              <a:t>Fa’aana Guild - Chair</a:t>
            </a:r>
          </a:p>
          <a:p>
            <a:r>
              <a:rPr lang="en-US" sz="1200" dirty="0" smtClean="0"/>
              <a:t>    Katia Lucey        Carolyn St John  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962400" y="4267200"/>
            <a:ext cx="1524000" cy="800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400" b="1" dirty="0" smtClean="0"/>
              <a:t>Ombudsman</a:t>
            </a:r>
            <a:endParaRPr lang="en-US" sz="1400" dirty="0" smtClean="0"/>
          </a:p>
          <a:p>
            <a:r>
              <a:rPr lang="en-US" sz="1400" dirty="0" smtClean="0"/>
              <a:t>  Scott Johnson</a:t>
            </a:r>
          </a:p>
          <a:p>
            <a:r>
              <a:rPr lang="en-US" sz="1400" dirty="0" smtClean="0"/>
              <a:t>  Pauline White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962400" y="3429000"/>
            <a:ext cx="1551387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400" b="1" dirty="0" smtClean="0"/>
              <a:t>State Treasurer </a:t>
            </a:r>
            <a:endParaRPr lang="en-US" sz="1400" dirty="0" smtClean="0"/>
          </a:p>
          <a:p>
            <a:r>
              <a:rPr lang="en-US" sz="1200" dirty="0" smtClean="0"/>
              <a:t>  Michelle Schmidt</a:t>
            </a:r>
          </a:p>
          <a:p>
            <a:r>
              <a:rPr lang="en-US" sz="1200" dirty="0" smtClean="0"/>
              <a:t>      Robert Hale 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3733800" y="1447800"/>
            <a:ext cx="172040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    Chairman Pro Tem </a:t>
            </a:r>
          </a:p>
          <a:p>
            <a:r>
              <a:rPr lang="en-US" sz="800" dirty="0" smtClean="0"/>
              <a:t>           (Nominated/ In training)</a:t>
            </a:r>
          </a:p>
          <a:p>
            <a:r>
              <a:rPr lang="en-US" sz="1200" dirty="0" smtClean="0"/>
              <a:t>           Aaron Lucey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248400" y="2209800"/>
            <a:ext cx="262802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Secretary     Record Keeping</a:t>
            </a:r>
          </a:p>
          <a:p>
            <a:pPr algn="ctr"/>
            <a:r>
              <a:rPr lang="en-US" sz="1200" b="1" dirty="0" smtClean="0"/>
              <a:t>Open Project</a:t>
            </a:r>
          </a:p>
          <a:p>
            <a:r>
              <a:rPr lang="en-US" sz="1200" dirty="0" smtClean="0"/>
              <a:t>  Fitu Robertson   Carolyn St John      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6181725" y="1343025"/>
            <a:ext cx="2743200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  </a:t>
            </a:r>
            <a:r>
              <a:rPr lang="en-US" sz="1200" b="1" dirty="0" smtClean="0"/>
              <a:t>County Coordinator </a:t>
            </a:r>
            <a:endParaRPr lang="en-US" sz="1200" dirty="0" smtClean="0"/>
          </a:p>
          <a:p>
            <a:r>
              <a:rPr lang="en-US" sz="1200" dirty="0" smtClean="0"/>
              <a:t>      Eric Heyer   Michelle Schmidt (Fac)</a:t>
            </a:r>
          </a:p>
          <a:p>
            <a:r>
              <a:rPr lang="en-US" sz="1200" dirty="0" smtClean="0"/>
              <a:t>      Rockie Roper   Jill Horseley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6248400" y="2971800"/>
            <a:ext cx="2590800" cy="7540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IT/Infrastructure/ Communications </a:t>
            </a:r>
            <a:endParaRPr lang="en-US" sz="1100" dirty="0" smtClean="0"/>
          </a:p>
          <a:p>
            <a:r>
              <a:rPr lang="en-US" dirty="0" smtClean="0"/>
              <a:t>  </a:t>
            </a:r>
            <a:r>
              <a:rPr lang="en-US" sz="1400" dirty="0" smtClean="0"/>
              <a:t>Rockie Roper   James  Hu –AI</a:t>
            </a:r>
          </a:p>
          <a:p>
            <a:r>
              <a:rPr lang="en-US" sz="1400" dirty="0" smtClean="0"/>
              <a:t>   Mark Seilstad  Bobby Cirello 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705600" y="3810000"/>
            <a:ext cx="1600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Max Taylor</a:t>
            </a:r>
          </a:p>
          <a:p>
            <a:r>
              <a:rPr lang="en-US" sz="1100" dirty="0" smtClean="0"/>
              <a:t>Robert Hale   </a:t>
            </a:r>
            <a:r>
              <a:rPr lang="en-US" sz="1400" b="1" dirty="0" smtClean="0"/>
              <a:t>REG Z</a:t>
            </a:r>
          </a:p>
          <a:p>
            <a:r>
              <a:rPr lang="en-US" sz="1100" dirty="0" smtClean="0"/>
              <a:t>Patricia  Anthony</a:t>
            </a:r>
            <a:endParaRPr lang="en-US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304801" y="5029201"/>
            <a:ext cx="2590800" cy="17389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            </a:t>
            </a:r>
            <a:r>
              <a:rPr lang="en-US" sz="1400" b="1" dirty="0" smtClean="0"/>
              <a:t>Banking    </a:t>
            </a:r>
            <a:r>
              <a:rPr lang="en-US" sz="1600" b="1" dirty="0" smtClean="0"/>
              <a:t>          </a:t>
            </a:r>
            <a:endParaRPr lang="en-US" sz="1600" dirty="0" smtClean="0"/>
          </a:p>
          <a:p>
            <a:r>
              <a:rPr lang="en-US" sz="1100" dirty="0" smtClean="0"/>
              <a:t>Jennifer  Walton    Venise  Shazier</a:t>
            </a:r>
          </a:p>
          <a:p>
            <a:r>
              <a:rPr lang="en-US" sz="1100" dirty="0" smtClean="0"/>
              <a:t>  Chet  Kelsey            John  Eatman</a:t>
            </a:r>
          </a:p>
          <a:p>
            <a:r>
              <a:rPr lang="en-US" sz="1100" dirty="0" smtClean="0"/>
              <a:t> Jabari Fletcher          Jonda Ross</a:t>
            </a:r>
          </a:p>
          <a:p>
            <a:r>
              <a:rPr lang="en-US" sz="1100" dirty="0" smtClean="0"/>
              <a:t>        Catherine  Villadelgado </a:t>
            </a:r>
          </a:p>
          <a:p>
            <a:r>
              <a:rPr lang="en-US" sz="1100" dirty="0" smtClean="0"/>
              <a:t>Jack </a:t>
            </a:r>
            <a:r>
              <a:rPr lang="en-US" sz="1100" dirty="0" err="1" smtClean="0"/>
              <a:t>Carzo</a:t>
            </a:r>
            <a:r>
              <a:rPr lang="en-US" sz="1100" dirty="0" smtClean="0"/>
              <a:t>                 Robert Hale </a:t>
            </a:r>
          </a:p>
          <a:p>
            <a:r>
              <a:rPr lang="en-US" sz="1100" dirty="0" smtClean="0"/>
              <a:t>Eric Heyer               Sue Hulsebus </a:t>
            </a:r>
          </a:p>
          <a:p>
            <a:r>
              <a:rPr lang="en-US" sz="1100" dirty="0" smtClean="0"/>
              <a:t>Jill Horseley        Michelle Schmidt </a:t>
            </a:r>
          </a:p>
          <a:p>
            <a:r>
              <a:rPr lang="en-US" sz="1400" dirty="0" smtClean="0"/>
              <a:t>    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733800" y="2209800"/>
            <a:ext cx="20574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Recording Secretary</a:t>
            </a:r>
          </a:p>
          <a:p>
            <a:r>
              <a:rPr lang="en-US" sz="1400" b="1" dirty="0" smtClean="0"/>
              <a:t> </a:t>
            </a:r>
            <a:r>
              <a:rPr lang="en-US" sz="1200" dirty="0" smtClean="0"/>
              <a:t>Aaron Lucey    Katia Lucey</a:t>
            </a:r>
          </a:p>
          <a:p>
            <a:r>
              <a:rPr lang="en-US" sz="1200" dirty="0" smtClean="0"/>
              <a:t> Lora Kelsey      Ray Brown</a:t>
            </a:r>
          </a:p>
          <a:p>
            <a:r>
              <a:rPr lang="en-US" sz="1200" dirty="0" smtClean="0"/>
              <a:t>Jasmine Heyer  Eric Heyer</a:t>
            </a:r>
          </a:p>
          <a:p>
            <a:r>
              <a:rPr lang="en-US" sz="1200" dirty="0" smtClean="0"/>
              <a:t>      Michelle Schmidt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2667000" y="304800"/>
            <a:ext cx="3946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General  Assembly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1000" y="685800"/>
            <a:ext cx="9172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</a:t>
            </a:r>
            <a:r>
              <a:rPr lang="en-US" sz="900" dirty="0" smtClean="0"/>
              <a:t>15, </a:t>
            </a:r>
            <a:r>
              <a:rPr lang="en-US" sz="900" dirty="0" smtClean="0"/>
              <a:t>2025</a:t>
            </a:r>
            <a:endParaRPr lang="en-US" sz="900" dirty="0"/>
          </a:p>
        </p:txBody>
      </p:sp>
      <p:sp>
        <p:nvSpPr>
          <p:cNvPr id="23" name="TextBox 22"/>
          <p:cNvSpPr txBox="1"/>
          <p:nvPr/>
        </p:nvSpPr>
        <p:spPr>
          <a:xfrm>
            <a:off x="762000" y="990600"/>
            <a:ext cx="132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Committees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733800" y="9144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248400" y="838200"/>
            <a:ext cx="2362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3200" y="914400"/>
            <a:ext cx="1934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Organizational Supports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4038600" y="914400"/>
            <a:ext cx="135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Vetted Roles</a:t>
            </a:r>
            <a:endParaRPr lang="en-US" dirty="0"/>
          </a:p>
        </p:txBody>
      </p:sp>
      <p:cxnSp>
        <p:nvCxnSpPr>
          <p:cNvPr id="36" name="Straight Connector 35"/>
          <p:cNvCxnSpPr>
            <a:stCxn id="25" idx="2"/>
          </p:cNvCxnSpPr>
          <p:nvPr/>
        </p:nvCxnSpPr>
        <p:spPr>
          <a:xfrm rot="10800000" flipV="1">
            <a:off x="2743200" y="1143000"/>
            <a:ext cx="9906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5" idx="2"/>
            <a:endCxn id="4" idx="3"/>
          </p:cNvCxnSpPr>
          <p:nvPr/>
        </p:nvCxnSpPr>
        <p:spPr>
          <a:xfrm rot="10800000" flipV="1">
            <a:off x="2819400" y="1143000"/>
            <a:ext cx="914400" cy="2184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505200" y="0"/>
            <a:ext cx="2670924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480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Up Ribbon 30"/>
          <p:cNvSpPr/>
          <p:nvPr/>
        </p:nvSpPr>
        <p:spPr>
          <a:xfrm>
            <a:off x="5105400" y="3352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Up Ribbon 32"/>
          <p:cNvSpPr/>
          <p:nvPr/>
        </p:nvSpPr>
        <p:spPr>
          <a:xfrm>
            <a:off x="5486400" y="2133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Ribbon 34"/>
          <p:cNvSpPr/>
          <p:nvPr/>
        </p:nvSpPr>
        <p:spPr>
          <a:xfrm>
            <a:off x="5334000" y="1524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Up Ribbon 36"/>
          <p:cNvSpPr/>
          <p:nvPr/>
        </p:nvSpPr>
        <p:spPr>
          <a:xfrm>
            <a:off x="2286000" y="16002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Ribbon 40"/>
          <p:cNvSpPr/>
          <p:nvPr/>
        </p:nvSpPr>
        <p:spPr>
          <a:xfrm>
            <a:off x="2286000" y="27432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Up Ribbon 41"/>
          <p:cNvSpPr/>
          <p:nvPr/>
        </p:nvSpPr>
        <p:spPr>
          <a:xfrm>
            <a:off x="2286000" y="38862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8229600" y="3810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8229600" y="2895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5105400" y="4191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2362200" y="4953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8077200" y="129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8153400" y="2133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5181600" y="510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Up Ribbon 49"/>
          <p:cNvSpPr/>
          <p:nvPr/>
        </p:nvSpPr>
        <p:spPr>
          <a:xfrm>
            <a:off x="8153400" y="5638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Up Ribbon 50"/>
          <p:cNvSpPr/>
          <p:nvPr/>
        </p:nvSpPr>
        <p:spPr>
          <a:xfrm>
            <a:off x="6858000" y="228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4495800" y="11430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Fin/BC</a:t>
            </a:r>
            <a:endParaRPr lang="en-US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7010400" y="2286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    928 Req.</a:t>
            </a:r>
            <a:endParaRPr lang="en-US" sz="800" dirty="0"/>
          </a:p>
        </p:txBody>
      </p:sp>
      <p:sp>
        <p:nvSpPr>
          <p:cNvPr id="55" name="TextBox 54"/>
          <p:cNvSpPr txBox="1"/>
          <p:nvPr/>
        </p:nvSpPr>
        <p:spPr>
          <a:xfrm>
            <a:off x="6172200" y="4572000"/>
            <a:ext cx="2553904" cy="9848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</a:t>
            </a:r>
            <a:r>
              <a:rPr lang="en-US" sz="1100" b="1" dirty="0" smtClean="0"/>
              <a:t>Guidelines  Procedures, Processes</a:t>
            </a:r>
            <a:endParaRPr lang="en-US" sz="1100" dirty="0" smtClean="0"/>
          </a:p>
          <a:p>
            <a:r>
              <a:rPr lang="en-US" dirty="0" smtClean="0"/>
              <a:t> </a:t>
            </a:r>
            <a:r>
              <a:rPr lang="en-US" sz="1200" dirty="0" smtClean="0"/>
              <a:t> Brain Vonarx,  Jennifer Poulson </a:t>
            </a:r>
          </a:p>
          <a:p>
            <a:r>
              <a:rPr lang="en-US" sz="1200" dirty="0" smtClean="0"/>
              <a:t> Michael White AKA Mike Wilson </a:t>
            </a:r>
          </a:p>
          <a:p>
            <a:r>
              <a:rPr lang="en-US" sz="1200" dirty="0" smtClean="0"/>
              <a:t>                 Peter Grunfelder</a:t>
            </a:r>
            <a:endParaRPr lang="en-US" sz="1200" dirty="0"/>
          </a:p>
        </p:txBody>
      </p:sp>
      <p:sp>
        <p:nvSpPr>
          <p:cNvPr id="56" name="Up Ribbon 55"/>
          <p:cNvSpPr/>
          <p:nvPr/>
        </p:nvSpPr>
        <p:spPr>
          <a:xfrm>
            <a:off x="8229600" y="4495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429000" y="5943600"/>
            <a:ext cx="2590800" cy="6001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             SIA Coordinators </a:t>
            </a:r>
          </a:p>
          <a:p>
            <a:r>
              <a:rPr lang="en-US" sz="1100" dirty="0" smtClean="0"/>
              <a:t>Jill Horsley   Robert Hale     Eric Heyer</a:t>
            </a:r>
          </a:p>
          <a:p>
            <a:r>
              <a:rPr lang="en-US" sz="1100" dirty="0" smtClean="0"/>
              <a:t>                  Michelle Schmidt</a:t>
            </a:r>
            <a:endParaRPr lang="en-US" sz="1100" dirty="0"/>
          </a:p>
        </p:txBody>
      </p:sp>
      <p:sp>
        <p:nvSpPr>
          <p:cNvPr id="59" name="Down Arrow 58"/>
          <p:cNvSpPr/>
          <p:nvPr/>
        </p:nvSpPr>
        <p:spPr>
          <a:xfrm>
            <a:off x="1295400" y="1371600"/>
            <a:ext cx="3810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Up Ribbon 59"/>
          <p:cNvSpPr/>
          <p:nvPr/>
        </p:nvSpPr>
        <p:spPr>
          <a:xfrm>
            <a:off x="5562600" y="5867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5486400" y="2819400"/>
            <a:ext cx="45719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2133600" cy="2677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Jury Pool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Jennifer Walton  John Eatman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 Jabari Fletcher  Federico Gonzales   Johnny Burgess  Jonda Ross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Nader Rouhani  Venise Shazier Catherine Villadelgado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Roshawna Warren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Ion Williams Robert Lentkis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Bruno Nolte Tamara Amaral 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Ross Cirincione  Falefitu Robertson Alexe Kulikov Armando Francisco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Rui Mario Gouveia   Mark Labaj  Jennifer Olsen  James Hu Isaac Sandlin Raymond Brown   Simon Farrow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Dale Conradt  Chet Kelsey </a:t>
            </a:r>
          </a:p>
          <a:p>
            <a:r>
              <a:rPr lang="en-US" sz="900" dirty="0" smtClean="0">
                <a:solidFill>
                  <a:schemeClr val="bg1"/>
                </a:solidFill>
              </a:rPr>
              <a:t>CarolynSt</a:t>
            </a:r>
            <a:r>
              <a:rPr lang="en-US" sz="900" dirty="0" smtClean="0">
                <a:solidFill>
                  <a:schemeClr val="bg1"/>
                </a:solidFill>
              </a:rPr>
              <a:t>. </a:t>
            </a:r>
            <a:r>
              <a:rPr lang="en-US" sz="900" dirty="0" smtClean="0">
                <a:solidFill>
                  <a:schemeClr val="bg1"/>
                </a:solidFill>
              </a:rPr>
              <a:t>John   Nikoleta Shkurtaj Zdravko Kekerovic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581400" y="1981200"/>
            <a:ext cx="45719" cy="2743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486400" y="20574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486400" y="37338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5486400" y="48006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7818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44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600200" y="6096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43200" y="228600"/>
            <a:ext cx="33038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Elephant" pitchFamily="18" charset="0"/>
              </a:rPr>
              <a:t>Jural Assembly</a:t>
            </a:r>
          </a:p>
          <a:p>
            <a:pPr algn="ctr"/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962400"/>
            <a:ext cx="2451761" cy="23391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50000"/>
                <a:alpha val="5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Office of Sheriff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Sheriff Keith </a:t>
            </a:r>
            <a:r>
              <a:rPr lang="en-US" sz="1600" dirty="0">
                <a:solidFill>
                  <a:schemeClr val="bg1"/>
                </a:solidFill>
              </a:rPr>
              <a:t>Van </a:t>
            </a:r>
            <a:r>
              <a:rPr lang="en-US" sz="1600" dirty="0" smtClean="0">
                <a:solidFill>
                  <a:schemeClr val="bg1"/>
                </a:solidFill>
              </a:rPr>
              <a:t>Love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Undersheriff Tom </a:t>
            </a:r>
            <a:r>
              <a:rPr lang="en-US" sz="1600" dirty="0">
                <a:solidFill>
                  <a:schemeClr val="bg1"/>
                </a:solidFill>
              </a:rPr>
              <a:t>Varga </a:t>
            </a:r>
          </a:p>
          <a:p>
            <a:r>
              <a:rPr lang="en-US" sz="1600" dirty="0">
                <a:solidFill>
                  <a:schemeClr val="bg1"/>
                </a:solidFill>
              </a:rPr>
              <a:t>Simon Farrow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Deputy)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Alexe </a:t>
            </a:r>
            <a:r>
              <a:rPr lang="en-US" sz="1600" dirty="0">
                <a:solidFill>
                  <a:schemeClr val="bg1"/>
                </a:solidFill>
              </a:rPr>
              <a:t>Kulikov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</a:t>
            </a:r>
            <a:r>
              <a:rPr lang="en-US" sz="1600" b="1" u="sng" dirty="0" smtClean="0">
                <a:solidFill>
                  <a:schemeClr val="bg1"/>
                </a:solidFill>
              </a:rPr>
              <a:t>)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Ray Mendoza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Deputy)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Johnny Burgess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Deputy)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Ray Brown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Deputy)</a:t>
            </a:r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1600200"/>
            <a:ext cx="1753813" cy="5539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</a:t>
            </a:r>
            <a:r>
              <a:rPr lang="en-US" sz="1600" b="1" dirty="0" smtClean="0">
                <a:solidFill>
                  <a:schemeClr val="bg1"/>
                </a:solidFill>
              </a:rPr>
              <a:t>Jural Secretary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Christina DeMaria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1371600"/>
            <a:ext cx="1983235" cy="6155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Supreme Court Justice 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Leanne Slusher  Luis Magilio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Scott Johnson  Pauline 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0" y="3810000"/>
            <a:ext cx="2154757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Oversight Committee</a:t>
            </a:r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 </a:t>
            </a:r>
            <a:r>
              <a:rPr lang="en-US" sz="1100" dirty="0" smtClean="0">
                <a:solidFill>
                  <a:schemeClr val="bg1"/>
                </a:solidFill>
              </a:rPr>
              <a:t>Denise Mraz     Jennifer Phillips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Jack Carzoo  Mark Seilstad 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Doug Hulsebus   Eric Heyer 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Michelle Schmidt  Jill Horsley 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Sue Hulsebus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2800" y="5181600"/>
            <a:ext cx="16764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Land Patent Office </a:t>
            </a:r>
            <a:endParaRPr lang="en-US" sz="1200" dirty="0" smtClean="0">
              <a:solidFill>
                <a:schemeClr val="bg1"/>
              </a:solidFill>
            </a:endParaRPr>
          </a:p>
          <a:p>
            <a:r>
              <a:rPr lang="en-US" sz="1200" dirty="0" smtClean="0">
                <a:solidFill>
                  <a:schemeClr val="bg1"/>
                </a:solidFill>
              </a:rPr>
              <a:t>       Bruno Nolte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200" y="5181600"/>
            <a:ext cx="1600200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    Coroner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Nader Rouhani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  </a:t>
            </a:r>
            <a:r>
              <a:rPr lang="en-US" sz="1200" dirty="0" smtClean="0">
                <a:solidFill>
                  <a:schemeClr val="bg1"/>
                </a:solidFill>
              </a:rPr>
              <a:t>Assistant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Jill Johnson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86600" y="1447800"/>
            <a:ext cx="1345753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Public Notary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Pam Banks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2800" y="2057400"/>
            <a:ext cx="12192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 Court Venue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Denise Mraz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0" y="3200400"/>
            <a:ext cx="1745221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Litigation Committee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      Pauline White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43200" y="3810000"/>
            <a:ext cx="1991713" cy="8617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</a:t>
            </a:r>
            <a:r>
              <a:rPr lang="en-US" b="1" dirty="0" smtClean="0">
                <a:solidFill>
                  <a:schemeClr val="bg1"/>
                </a:solidFill>
              </a:rPr>
              <a:t>County Clerk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sz="1400" dirty="0" smtClean="0">
                <a:solidFill>
                  <a:schemeClr val="bg1"/>
                </a:solidFill>
              </a:rPr>
              <a:t>Sherri Circione    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      Pam Banks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53000" y="4114800"/>
            <a:ext cx="1676401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</a:t>
            </a:r>
            <a:r>
              <a:rPr lang="en-US" sz="1200" b="1" dirty="0" smtClean="0">
                <a:solidFill>
                  <a:schemeClr val="bg1"/>
                </a:solidFill>
              </a:rPr>
              <a:t>Bondsman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   Frederico Gonzales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          Ray Brown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62800" y="2590800"/>
            <a:ext cx="128214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Law Education 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  Aaron Lucey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53000" y="3276600"/>
            <a:ext cx="17526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Court Recorder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  Katia Lucey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76800" y="2362200"/>
            <a:ext cx="175259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Record Keeper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 Erica Sideri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52600" y="685800"/>
            <a:ext cx="1285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w Cen MT Condensed" pitchFamily="34" charset="0"/>
              </a:rPr>
              <a:t>Trial  Support</a:t>
            </a:r>
            <a:endParaRPr lang="en-US" b="1" dirty="0">
              <a:latin typeface="Tw Cen MT Condensed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00600" y="838200"/>
            <a:ext cx="3511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w Cen MT Condensed" pitchFamily="34" charset="0"/>
              </a:rPr>
              <a:t>    Jural Support                            Support Offices</a:t>
            </a:r>
            <a:endParaRPr lang="en-US" dirty="0">
              <a:latin typeface="Tw Cen MT Condensed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67000" y="2667000"/>
            <a:ext cx="1847301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Marshal At  Arms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Ross Ciricone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Doug Hulsebus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19400" y="4724400"/>
            <a:ext cx="1889876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  Volunteers at large</a:t>
            </a:r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      Nicole Pettay </a:t>
            </a:r>
          </a:p>
          <a:p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  Fredrico Gonzales    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   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0" name="Straight Connector 39"/>
          <p:cNvCxnSpPr>
            <a:stCxn id="34" idx="3"/>
          </p:cNvCxnSpPr>
          <p:nvPr/>
        </p:nvCxnSpPr>
        <p:spPr>
          <a:xfrm rot="5400000">
            <a:off x="1531495" y="916150"/>
            <a:ext cx="219355" cy="386744"/>
          </a:xfrm>
          <a:prstGeom prst="line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971800" y="990600"/>
            <a:ext cx="53340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5486400" y="12192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3733800" y="609600"/>
            <a:ext cx="9172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</a:t>
            </a:r>
            <a:r>
              <a:rPr lang="en-US" sz="900" dirty="0" smtClean="0"/>
              <a:t>15, </a:t>
            </a:r>
            <a:r>
              <a:rPr lang="en-US" sz="900" dirty="0" smtClean="0"/>
              <a:t>2025</a:t>
            </a:r>
            <a:endParaRPr lang="en-US" sz="900" dirty="0"/>
          </a:p>
        </p:txBody>
      </p:sp>
      <p:sp>
        <p:nvSpPr>
          <p:cNvPr id="60" name="TextBox 59"/>
          <p:cNvSpPr txBox="1"/>
          <p:nvPr/>
        </p:nvSpPr>
        <p:spPr>
          <a:xfrm>
            <a:off x="2895600" y="0"/>
            <a:ext cx="2986886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   The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194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8" name="Up Ribbon 37"/>
          <p:cNvSpPr/>
          <p:nvPr/>
        </p:nvSpPr>
        <p:spPr>
          <a:xfrm>
            <a:off x="6858000" y="228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010400" y="2286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    928 Req.</a:t>
            </a:r>
            <a:endParaRPr lang="en-US" sz="800" dirty="0"/>
          </a:p>
        </p:txBody>
      </p:sp>
      <p:sp>
        <p:nvSpPr>
          <p:cNvPr id="41" name="Up Ribbon 40"/>
          <p:cNvSpPr/>
          <p:nvPr/>
        </p:nvSpPr>
        <p:spPr>
          <a:xfrm>
            <a:off x="2209800" y="4419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Up Ribbon 42"/>
          <p:cNvSpPr/>
          <p:nvPr/>
        </p:nvSpPr>
        <p:spPr>
          <a:xfrm>
            <a:off x="8305800" y="2209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Up Ribbon 43"/>
          <p:cNvSpPr/>
          <p:nvPr/>
        </p:nvSpPr>
        <p:spPr>
          <a:xfrm>
            <a:off x="8305800" y="1676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Up Ribbon 44"/>
          <p:cNvSpPr/>
          <p:nvPr/>
        </p:nvSpPr>
        <p:spPr>
          <a:xfrm>
            <a:off x="6400800" y="1828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Up Ribbon 45"/>
          <p:cNvSpPr/>
          <p:nvPr/>
        </p:nvSpPr>
        <p:spPr>
          <a:xfrm>
            <a:off x="6400800" y="2514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Up Ribbon 46"/>
          <p:cNvSpPr/>
          <p:nvPr/>
        </p:nvSpPr>
        <p:spPr>
          <a:xfrm>
            <a:off x="6477000" y="3429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Up Ribbon 47"/>
          <p:cNvSpPr/>
          <p:nvPr/>
        </p:nvSpPr>
        <p:spPr>
          <a:xfrm>
            <a:off x="4343400" y="2971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Up Ribbon 48"/>
          <p:cNvSpPr/>
          <p:nvPr/>
        </p:nvSpPr>
        <p:spPr>
          <a:xfrm>
            <a:off x="4191000" y="129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Up Ribbon 58"/>
          <p:cNvSpPr/>
          <p:nvPr/>
        </p:nvSpPr>
        <p:spPr>
          <a:xfrm>
            <a:off x="2133600" y="1371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Up Ribbon 61"/>
          <p:cNvSpPr/>
          <p:nvPr/>
        </p:nvSpPr>
        <p:spPr>
          <a:xfrm>
            <a:off x="8305800" y="2819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Up Ribbon 62"/>
          <p:cNvSpPr/>
          <p:nvPr/>
        </p:nvSpPr>
        <p:spPr>
          <a:xfrm>
            <a:off x="4343400" y="3733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Up Ribbon 63"/>
          <p:cNvSpPr/>
          <p:nvPr/>
        </p:nvSpPr>
        <p:spPr>
          <a:xfrm>
            <a:off x="6248400" y="4038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Up Ribbon 64"/>
          <p:cNvSpPr/>
          <p:nvPr/>
        </p:nvSpPr>
        <p:spPr>
          <a:xfrm>
            <a:off x="8382000" y="3733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Up Ribbon 65"/>
          <p:cNvSpPr/>
          <p:nvPr/>
        </p:nvSpPr>
        <p:spPr>
          <a:xfrm>
            <a:off x="8305800" y="31242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Up Ribbon 69"/>
          <p:cNvSpPr/>
          <p:nvPr/>
        </p:nvSpPr>
        <p:spPr>
          <a:xfrm>
            <a:off x="8382000" y="510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Up Ribbon 70"/>
          <p:cNvSpPr/>
          <p:nvPr/>
        </p:nvSpPr>
        <p:spPr>
          <a:xfrm>
            <a:off x="6172200" y="510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 rot="5400000">
            <a:off x="7315200" y="2057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096000" y="2057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487194" y="3048000"/>
            <a:ext cx="2285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239000" y="19050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9600" y="1295400"/>
            <a:ext cx="2286000" cy="39087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  Militia Membership </a:t>
            </a:r>
            <a:r>
              <a:rPr lang="en-US" sz="800" b="1" dirty="0" smtClean="0"/>
              <a:t>(C/S)</a:t>
            </a:r>
          </a:p>
          <a:p>
            <a:r>
              <a:rPr lang="en-US" dirty="0" smtClean="0"/>
              <a:t>   Tamara </a:t>
            </a:r>
            <a:r>
              <a:rPr lang="en-US" dirty="0" smtClean="0"/>
              <a:t>Amaral</a:t>
            </a:r>
          </a:p>
          <a:p>
            <a:r>
              <a:rPr lang="en-US" dirty="0" smtClean="0"/>
              <a:t>    </a:t>
            </a:r>
            <a:r>
              <a:rPr lang="en-US" dirty="0" smtClean="0"/>
              <a:t> Denise </a:t>
            </a:r>
            <a:r>
              <a:rPr lang="en-US" dirty="0" smtClean="0"/>
              <a:t>Mraz</a:t>
            </a:r>
          </a:p>
          <a:p>
            <a:r>
              <a:rPr lang="en-US" dirty="0" smtClean="0"/>
              <a:t> Rui </a:t>
            </a:r>
            <a:r>
              <a:rPr lang="en-US" dirty="0" smtClean="0"/>
              <a:t>Mario Gouveia</a:t>
            </a:r>
          </a:p>
          <a:p>
            <a:r>
              <a:rPr lang="en-US" dirty="0" smtClean="0"/>
              <a:t>    Dale  Conradt</a:t>
            </a:r>
          </a:p>
          <a:p>
            <a:r>
              <a:rPr lang="en-US" dirty="0" smtClean="0"/>
              <a:t> Zdravko   </a:t>
            </a:r>
            <a:r>
              <a:rPr lang="en-US" dirty="0" smtClean="0"/>
              <a:t>Kekerovic</a:t>
            </a:r>
          </a:p>
          <a:p>
            <a:r>
              <a:rPr lang="en-US" dirty="0" smtClean="0"/>
              <a:t> Roshawna  </a:t>
            </a:r>
            <a:r>
              <a:rPr lang="en-US" dirty="0" smtClean="0"/>
              <a:t>Warren</a:t>
            </a:r>
          </a:p>
          <a:p>
            <a:r>
              <a:rPr lang="en-US" dirty="0" smtClean="0"/>
              <a:t>    Dave Kurkovic</a:t>
            </a:r>
          </a:p>
          <a:p>
            <a:r>
              <a:rPr lang="en-US" dirty="0" smtClean="0"/>
              <a:t> </a:t>
            </a:r>
            <a:r>
              <a:rPr lang="en-US" dirty="0" smtClean="0"/>
              <a:t>+ Office of Sheriff-5</a:t>
            </a:r>
            <a:endParaRPr lang="en-US" dirty="0" smtClean="0"/>
          </a:p>
          <a:p>
            <a:r>
              <a:rPr lang="en-US" dirty="0" smtClean="0"/>
              <a:t>  + Committees- 25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2133600"/>
            <a:ext cx="34290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b="1" dirty="0" smtClean="0"/>
              <a:t>Militia Education </a:t>
            </a:r>
            <a:r>
              <a:rPr lang="en-US" sz="800" b="1" dirty="0" smtClean="0"/>
              <a:t>(C/S)</a:t>
            </a:r>
          </a:p>
          <a:p>
            <a:r>
              <a:rPr lang="en-US" dirty="0" smtClean="0"/>
              <a:t> </a:t>
            </a:r>
            <a:r>
              <a:rPr lang="en-US" sz="1200" dirty="0" smtClean="0"/>
              <a:t>Isaac Sandlin Training videos</a:t>
            </a:r>
          </a:p>
          <a:p>
            <a:r>
              <a:rPr lang="en-US" sz="1200" dirty="0" smtClean="0"/>
              <a:t>  Shallon Bent Mental Preparedness</a:t>
            </a:r>
          </a:p>
          <a:p>
            <a:r>
              <a:rPr lang="en-US" sz="1200" dirty="0" smtClean="0"/>
              <a:t>  Eric Heyer  Process /IT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0" y="4191000"/>
            <a:ext cx="1687963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Provisions </a:t>
            </a:r>
            <a:r>
              <a:rPr lang="en-US" sz="1000" b="1" dirty="0" smtClean="0"/>
              <a:t>(C/S)</a:t>
            </a:r>
          </a:p>
          <a:p>
            <a:r>
              <a:rPr lang="en-US" dirty="0" smtClean="0"/>
              <a:t>Erica Sideri  </a:t>
            </a:r>
          </a:p>
          <a:p>
            <a:r>
              <a:rPr lang="en-US" dirty="0" smtClean="0"/>
              <a:t>Ion Williams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54371" y="2133600"/>
            <a:ext cx="2237229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Militia Operations</a:t>
            </a:r>
            <a:r>
              <a:rPr lang="en-US" sz="800" b="1" dirty="0" smtClean="0"/>
              <a:t>(C/S)</a:t>
            </a:r>
            <a:endParaRPr lang="en-US" b="1" dirty="0" smtClean="0"/>
          </a:p>
          <a:p>
            <a:r>
              <a:rPr lang="en-US" dirty="0" smtClean="0"/>
              <a:t>Federico Gonzales</a:t>
            </a:r>
          </a:p>
          <a:p>
            <a:r>
              <a:rPr lang="en-US" dirty="0" smtClean="0"/>
              <a:t>Zdravko  Kekerovic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791200"/>
            <a:ext cx="7560339" cy="646331"/>
          </a:xfrm>
          <a:prstGeom prst="rect">
            <a:avLst/>
          </a:prstGeom>
          <a:solidFill>
            <a:srgbClr val="CC9900">
              <a:alpha val="5882"/>
            </a:srgbClr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entaur" pitchFamily="18" charset="0"/>
              </a:rPr>
              <a:t>Self Reliance    Trust   Disaster Prep    Family   Common Defense    Training   Support</a:t>
            </a:r>
          </a:p>
          <a:p>
            <a:r>
              <a:rPr lang="en-US" i="1" dirty="0" smtClean="0">
                <a:latin typeface="Centaur" pitchFamily="18" charset="0"/>
              </a:rPr>
              <a:t>Emergency   Preparation    Natural Health   Sustainability  Food Storage  Networking </a:t>
            </a:r>
            <a:endParaRPr lang="en-US" i="1" dirty="0">
              <a:latin typeface="Centaur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762000"/>
            <a:ext cx="2407519" cy="12311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State Militia Commander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i="1" dirty="0" smtClean="0"/>
              <a:t>Nominee/In Training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Shallon Bent </a:t>
            </a:r>
          </a:p>
          <a:p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676400" y="1143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990600"/>
            <a:ext cx="3200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62200" y="762000"/>
            <a:ext cx="9172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/>
              <a:t>March </a:t>
            </a:r>
            <a:r>
              <a:rPr lang="en-US" sz="900" smtClean="0"/>
              <a:t>15, </a:t>
            </a:r>
            <a:r>
              <a:rPr lang="en-US" sz="900" dirty="0" smtClean="0"/>
              <a:t>2025</a:t>
            </a:r>
            <a:endParaRPr lang="en-US" sz="900" dirty="0"/>
          </a:p>
        </p:txBody>
      </p:sp>
      <p:sp>
        <p:nvSpPr>
          <p:cNvPr id="30" name="TextBox 29"/>
          <p:cNvSpPr txBox="1"/>
          <p:nvPr/>
        </p:nvSpPr>
        <p:spPr>
          <a:xfrm>
            <a:off x="29718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24000" y="0"/>
            <a:ext cx="2735044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304800"/>
            <a:ext cx="3590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Militia Assembly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17" name="Up Ribbon 16"/>
          <p:cNvSpPr/>
          <p:nvPr/>
        </p:nvSpPr>
        <p:spPr>
          <a:xfrm>
            <a:off x="8458200" y="2057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Up Ribbon 17"/>
          <p:cNvSpPr/>
          <p:nvPr/>
        </p:nvSpPr>
        <p:spPr>
          <a:xfrm>
            <a:off x="6858000" y="685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Up Ribbon 18"/>
          <p:cNvSpPr/>
          <p:nvPr/>
        </p:nvSpPr>
        <p:spPr>
          <a:xfrm>
            <a:off x="5638800" y="228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943600" y="228600"/>
            <a:ext cx="5485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928 Req.</a:t>
            </a:r>
            <a:endParaRPr lang="en-US" sz="800" dirty="0"/>
          </a:p>
        </p:txBody>
      </p:sp>
      <p:sp>
        <p:nvSpPr>
          <p:cNvPr id="22" name="Up Ribbon 21"/>
          <p:cNvSpPr/>
          <p:nvPr/>
        </p:nvSpPr>
        <p:spPr>
          <a:xfrm>
            <a:off x="5562600" y="2057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Up Ribbon 22"/>
          <p:cNvSpPr/>
          <p:nvPr/>
        </p:nvSpPr>
        <p:spPr>
          <a:xfrm>
            <a:off x="7315200" y="4114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590800" y="5562600"/>
            <a:ext cx="2916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Committed to Public Safety</a:t>
            </a:r>
            <a:endParaRPr lang="en-US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5138</TotalTime>
  <Words>547</Words>
  <Application>Microsoft Office PowerPoint</Application>
  <PresentationFormat>On-screen Show (4:3)</PresentationFormat>
  <Paragraphs>170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Flow</vt:lpstr>
      <vt:lpstr>Slide 1</vt:lpstr>
      <vt:lpstr>Slide 2</vt:lpstr>
      <vt:lpstr>Slide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12</cp:revision>
  <dcterms:created xsi:type="dcterms:W3CDTF">2025-03-10T21:41:59Z</dcterms:created>
  <dcterms:modified xsi:type="dcterms:W3CDTF">2025-03-15T17:23:56Z</dcterms:modified>
</cp:coreProperties>
</file>